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71" r:id="rId7"/>
    <p:sldId id="262" r:id="rId8"/>
    <p:sldId id="261" r:id="rId9"/>
    <p:sldId id="263" r:id="rId10"/>
    <p:sldId id="269" r:id="rId11"/>
    <p:sldId id="273" r:id="rId12"/>
    <p:sldId id="264" r:id="rId13"/>
    <p:sldId id="265" r:id="rId14"/>
    <p:sldId id="267" r:id="rId15"/>
    <p:sldId id="266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1CFE2-6822-4673-AD82-312A8C3AD76D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DC603-3295-4FAB-915D-8651A161F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5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A5E723A-F20B-418B-A1D9-17E297B5D565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30329-012B-4DC8-A225-33616DF202C7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FD24-5605-4560-ABB7-81A73A33E49E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CA6D0-D330-4A69-B2AB-CB2EC6EAD06D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CA93C-A314-486D-BAFB-4BC8FEB6E0A3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9A90-8643-44D3-85E4-28A22CED4179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D8D1-8D26-4C5E-B80D-5A199FEC78EC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6EC7-3BE2-43FF-BF89-BEB18AC70F80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87FB5-D750-456D-9E43-111F0BE8761D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340D-3D5B-4BE1-AB18-F89C08534D16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CF47D-0BBD-4D7C-AD60-F7E76D77F594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55B3D-8EB2-4C06-8DE7-637CBA9D63EE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BF77-0C3C-4E9F-9FB9-03DDAF572B4F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4AEE-369D-46F5-BBFE-AC160D83E860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F326D-03CB-4BCA-A681-B185C05668CD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CE412-2B6E-4895-879E-9EF357D9F854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AC30A-2755-4678-B994-204ECBDD174B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F7DD3-B8EE-4094-BA26-EB5E4766745A}" type="datetime1">
              <a:rPr lang="en-US" smtClean="0"/>
              <a:t>10/22/2018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://2bejammed.org/2011/12/12/verlanglijstje-van-marcelke-durfteantwoorden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isabelamd.wordpress.com/2012/04/14/esclarecimento-de-duvidas-teste-intermedio-de-filosofia/" TargetMode="Externa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rofslusos.blogspot.com/2013/08/para-quando-publicitacao-das-listas-d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F077D7-B1F4-4E8D-845A-6665E1F8A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795130"/>
            <a:ext cx="8791575" cy="3664328"/>
          </a:xfrm>
        </p:spPr>
        <p:txBody>
          <a:bodyPr>
            <a:normAutofit fontScale="90000"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km-KH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km-KH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km-KH" sz="2400" dirty="0">
                <a:latin typeface="Khmer OS Muol" panose="02000500000000020004" pitchFamily="2" charset="0"/>
                <a:cs typeface="Khmer OS Muol" panose="02000500000000020004" pitchFamily="2" charset="0"/>
              </a:rPr>
              <a:t>បទបង្ហាញអំពី</a:t>
            </a:r>
            <a:br>
              <a:rPr lang="km-KH" sz="24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en-US" sz="1000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en-US" sz="1000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km-KH" dirty="0">
                <a:latin typeface="Khmer OS Muol" panose="02000500000000020004" pitchFamily="2" charset="0"/>
                <a:cs typeface="Khmer OS Muol" panose="02000500000000020004" pitchFamily="2" charset="0"/>
              </a:rPr>
              <a:t/>
            </a:r>
            <a:br>
              <a:rPr lang="km-KH" dirty="0">
                <a:latin typeface="Khmer OS Muol" panose="02000500000000020004" pitchFamily="2" charset="0"/>
                <a:cs typeface="Khmer OS Muol" panose="02000500000000020004" pitchFamily="2" charset="0"/>
              </a:rPr>
            </a:br>
            <a:r>
              <a:rPr lang="km-KH" sz="4000" dirty="0">
                <a:solidFill>
                  <a:schemeClr val="bg2">
                    <a:lumMod val="75000"/>
                  </a:schemeClr>
                </a:solidFill>
                <a:latin typeface="Khmer OS Bokor" panose="02000500000000020004" pitchFamily="2" charset="0"/>
                <a:cs typeface="Khmer OS Bokor" panose="02000500000000020004" pitchFamily="2" charset="0"/>
              </a:rPr>
              <a:t>ការចូលរួមរបស់ប្រជាពលរដ្ឋក្នុងការដំណើរការ</a:t>
            </a:r>
            <a:br>
              <a:rPr lang="km-KH" sz="4000" dirty="0">
                <a:solidFill>
                  <a:schemeClr val="bg2">
                    <a:lumMod val="75000"/>
                  </a:schemeClr>
                </a:solidFill>
                <a:latin typeface="Khmer OS Bokor" panose="02000500000000020004" pitchFamily="2" charset="0"/>
                <a:cs typeface="Khmer OS Bokor" panose="02000500000000020004" pitchFamily="2" charset="0"/>
              </a:rPr>
            </a:br>
            <a:r>
              <a:rPr lang="km-KH" sz="4000" dirty="0">
                <a:solidFill>
                  <a:schemeClr val="bg2">
                    <a:lumMod val="75000"/>
                  </a:schemeClr>
                </a:solidFill>
                <a:latin typeface="Khmer OS Bokor" panose="02000500000000020004" pitchFamily="2" charset="0"/>
                <a:cs typeface="Khmer OS Bokor" panose="02000500000000020004" pitchFamily="2" charset="0"/>
              </a:rPr>
              <a:t/>
            </a:r>
            <a:br>
              <a:rPr lang="km-KH" sz="4000" dirty="0">
                <a:solidFill>
                  <a:schemeClr val="bg2">
                    <a:lumMod val="75000"/>
                  </a:schemeClr>
                </a:solidFill>
                <a:latin typeface="Khmer OS Bokor" panose="02000500000000020004" pitchFamily="2" charset="0"/>
                <a:cs typeface="Khmer OS Bokor" panose="02000500000000020004" pitchFamily="2" charset="0"/>
              </a:rPr>
            </a:br>
            <a:r>
              <a:rPr lang="km-KH" sz="4000" dirty="0">
                <a:solidFill>
                  <a:schemeClr val="bg2">
                    <a:lumMod val="75000"/>
                  </a:schemeClr>
                </a:solidFill>
                <a:latin typeface="Khmer OS Bokor" panose="02000500000000020004" pitchFamily="2" charset="0"/>
                <a:cs typeface="Khmer OS Bokor" panose="02000500000000020004" pitchFamily="2" charset="0"/>
              </a:rPr>
              <a:t>រៀបចំ និងប្រើប្រាស់ថវិកាឃុំ សង្កាត់</a:t>
            </a:r>
            <a:endParaRPr lang="en-US" sz="4000" dirty="0">
              <a:solidFill>
                <a:schemeClr val="bg2">
                  <a:lumMod val="75000"/>
                </a:schemeClr>
              </a:solidFill>
              <a:latin typeface="Khmer OS Bokor" panose="02000500000000020004" pitchFamily="2" charset="0"/>
              <a:cs typeface="Khmer OS Bokor" panose="02000500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189672B-EDD1-48C6-8B79-420BC570F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7214" y="4486368"/>
            <a:ext cx="8791575" cy="2336462"/>
          </a:xfrm>
        </p:spPr>
        <p:txBody>
          <a:bodyPr>
            <a:normAutofit/>
          </a:bodyPr>
          <a:lstStyle/>
          <a:p>
            <a:pPr algn="r">
              <a:spcBef>
                <a:spcPts val="0"/>
              </a:spcBef>
            </a:pPr>
            <a:r>
              <a:rPr lang="km-KH" b="1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លោក ញ៉ាវ តង</a:t>
            </a:r>
          </a:p>
          <a:p>
            <a:pPr algn="r">
              <a:spcBef>
                <a:spcPts val="0"/>
              </a:spcBef>
            </a:pPr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អនុប្រធាននាយកដ្ឋានកិច្ចការរដ្ឋបាល</a:t>
            </a:r>
          </a:p>
          <a:p>
            <a:pPr algn="r">
              <a:spcBef>
                <a:spcPts val="0"/>
              </a:spcBef>
            </a:pPr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ក្រុង ស្រុក ឃុំសង្កាត់ នៃក្រសួងមហាផ្ទៃ</a:t>
            </a:r>
          </a:p>
          <a:p>
            <a:pPr algn="r">
              <a:spcBef>
                <a:spcPts val="0"/>
              </a:spcBef>
            </a:pPr>
            <a:endParaRPr lang="km-KH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pPr algn="r">
              <a:spcBef>
                <a:spcPts val="0"/>
              </a:spcBef>
            </a:pPr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ថ្ងៃ១រោច ខែអស្សុជ ឆ្នាំច សំរឹទ្ធស័ក ព.ស ២៥៦២</a:t>
            </a:r>
          </a:p>
          <a:p>
            <a:pPr algn="r">
              <a:spcBef>
                <a:spcPts val="0"/>
              </a:spcBef>
            </a:pPr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ថ្ងៃទី ២៥ តុលា ឆ្នាំ២០១៨</a:t>
            </a: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5AD571-9378-4C1B-B7A5-3D0F05CD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277" y="0"/>
            <a:ext cx="1547446" cy="15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908424-2ED9-40E5-8A80-039FA5AB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3601"/>
            <a:ext cx="9905998" cy="1903487"/>
          </a:xfrm>
        </p:spPr>
        <p:txBody>
          <a:bodyPr>
            <a:normAutofit/>
          </a:bodyPr>
          <a:lstStyle/>
          <a:p>
            <a:pPr algn="ctr"/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ចូលរួមផ្តល់យោបល់ក្នុងវេទិកាសាធារណៈនានា</a:t>
            </a:r>
            <a:b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/>
            </a:r>
            <a:b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របស់ឃុំ សង្កាត់</a:t>
            </a:r>
            <a:endParaRPr lang="en-US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DD8C98B-38F0-4644-BEB1-E82ECB431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841" y="1922899"/>
            <a:ext cx="7225142" cy="474150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21117F2-9789-402C-B492-DB137167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35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908424-2ED9-40E5-8A80-039FA5AB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98351"/>
            <a:ext cx="11047411" cy="1903487"/>
          </a:xfrm>
        </p:spPr>
        <p:txBody>
          <a:bodyPr>
            <a:normAutofit/>
          </a:bodyPr>
          <a:lstStyle/>
          <a:p>
            <a:pPr algn="ctr"/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ចូលរួមផ្តល់ព័ត៌មានក្នុងពេលសិក្សាគម្រោងឃុំ សង្កាត់</a:t>
            </a:r>
            <a:endParaRPr lang="en-US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21117F2-9789-402C-B492-DB137167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02CB23C6-2E3A-4B02-BD09-96C9477A5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847" y="1600200"/>
            <a:ext cx="7500174" cy="5211828"/>
          </a:xfrm>
        </p:spPr>
      </p:pic>
    </p:spTree>
    <p:extLst>
      <p:ext uri="{BB962C8B-B14F-4D97-AF65-F5344CB8AC3E}">
        <p14:creationId xmlns:p14="http://schemas.microsoft.com/office/powerpoint/2010/main" val="352588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908424-2ED9-40E5-8A80-039FA5AB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3601"/>
            <a:ext cx="9905998" cy="1903487"/>
          </a:xfrm>
        </p:spPr>
        <p:txBody>
          <a:bodyPr>
            <a:normAutofit/>
          </a:bodyPr>
          <a:lstStyle/>
          <a:p>
            <a:pPr algn="ctr"/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ចូលអង្កេតដំណើរការដេញថ្លៃគម្រោងឃុំ សង្កាត់</a:t>
            </a:r>
            <a:endParaRPr lang="en-US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2E30D81-7208-4F1A-A181-724C89BED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1" y="1473157"/>
            <a:ext cx="8149902" cy="519124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391A65F-6012-43B5-9A4A-D72C09F0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43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908424-2ED9-40E5-8A80-039FA5AB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3601"/>
            <a:ext cx="9905998" cy="1903487"/>
          </a:xfrm>
        </p:spPr>
        <p:txBody>
          <a:bodyPr>
            <a:normAutofit/>
          </a:bodyPr>
          <a:lstStyle/>
          <a:p>
            <a:pPr algn="ctr"/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ចូលរួមបើកការដ្ឋានគម្រោងឃុំ សង្កាត់</a:t>
            </a:r>
            <a: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/>
            </a:r>
            <a:b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260199FF-B560-4E66-B006-D8537A26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651" y="1378634"/>
            <a:ext cx="8085360" cy="539596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58217E1B-038E-430D-84E9-0173E1AC6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9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908424-2ED9-40E5-8A80-039FA5AB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3601"/>
            <a:ext cx="9905998" cy="1903487"/>
          </a:xfrm>
        </p:spPr>
        <p:txBody>
          <a:bodyPr>
            <a:normAutofit/>
          </a:bodyPr>
          <a:lstStyle/>
          <a:p>
            <a:pPr algn="ctr"/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ចូលរួមតាមដានការអនុវត្តគម្រោងឃុំ សង្កាត់</a:t>
            </a:r>
            <a: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/>
            </a:r>
            <a:b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5D8AB35-8283-4DAF-AF02-D534E1DE8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458" y="1360879"/>
            <a:ext cx="8479083" cy="530352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C3BAB8-82BB-42E2-BEFA-FE68F2EA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4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908424-2ED9-40E5-8A80-039FA5AB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3601"/>
            <a:ext cx="9905998" cy="1903487"/>
          </a:xfrm>
        </p:spPr>
        <p:txBody>
          <a:bodyPr>
            <a:normAutofit/>
          </a:bodyPr>
          <a:lstStyle/>
          <a:p>
            <a:pPr algn="ctr"/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រាយការណ៍អំពីការអនុវត្តរបស់អ្នកទទួលការ</a:t>
            </a:r>
            <a:r>
              <a:rPr lang="en-US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en-US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ទៅក្រុមប្រឹក្សា</a:t>
            </a:r>
            <a:r>
              <a:rPr lang="en-US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 </a:t>
            </a: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ក្នុងករណីមិនប្រក្រតី</a:t>
            </a:r>
            <a:endParaRPr lang="en-US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CACCA9D-45EC-4DFA-A4F3-14F718A95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002" y="1960740"/>
            <a:ext cx="7363540" cy="488319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64BCB2-21CE-4029-8A58-F870D1BD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40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908424-2ED9-40E5-8A80-039FA5AB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3601"/>
            <a:ext cx="9905998" cy="190348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/>
            </a:r>
            <a:b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DFF5C050-B2BE-44E7-B7C2-4D501B5493ED}"/>
              </a:ext>
            </a:extLst>
          </p:cNvPr>
          <p:cNvSpPr txBox="1">
            <a:spLocks/>
          </p:cNvSpPr>
          <p:nvPr/>
        </p:nvSpPr>
        <p:spPr>
          <a:xfrm>
            <a:off x="1141413" y="30644"/>
            <a:ext cx="9905998" cy="2290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m-KH" sz="2100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សកម្មភាពប្រជាពលរដ្ឋ និងអជ្ញាធរឃុំ ចូលរួមពិនិត្យការអនុវត្ត</a:t>
            </a:r>
            <a:r>
              <a:rPr lang="km-KH" sz="2100" dirty="0">
                <a:solidFill>
                  <a:srgbClr val="FF0000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គម្រោងឃុំផ្លូវគ្រួស</a:t>
            </a:r>
          </a:p>
          <a:p>
            <a:pPr algn="ctr"/>
            <a:endParaRPr lang="km-KH" sz="2100" dirty="0">
              <a:solidFill>
                <a:srgbClr val="FF0000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pPr algn="ctr"/>
            <a:r>
              <a:rPr lang="km-KH" sz="2100" dirty="0">
                <a:solidFill>
                  <a:srgbClr val="FF0000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ក្រហមនៅឃុំបន្ទាយឆ្មារ ស្រុកថ្មពួក ខេត្តបន្ទាយមានជ័យ ថ្ងៃទី២៧ ខែសីហា ឆ្នាំ២០១៨</a:t>
            </a:r>
            <a:endParaRPr lang="en-US" sz="2100" dirty="0">
              <a:solidFill>
                <a:srgbClr val="FF0000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pPr algn="ctr"/>
            <a:r>
              <a:rPr lang="km-KH" sz="2100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 </a:t>
            </a:r>
          </a:p>
          <a:p>
            <a:pPr algn="ctr"/>
            <a:r>
              <a:rPr lang="km-KH" sz="2100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គម្រោងសាកល្បងលើកកម្ពស់ការចូលរួមរបស់ប្រជាពលរដ្ឋក្នុងដំណើរថវិកាថ្នាក់ក្រោមជាតិ</a:t>
            </a:r>
          </a:p>
          <a:p>
            <a:pPr algn="ctr"/>
            <a:endParaRPr lang="km-KH" sz="2100" dirty="0">
              <a:solidFill>
                <a:srgbClr val="FF0000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pPr algn="ctr"/>
            <a:r>
              <a:rPr lang="km-KH" sz="2100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កិច្ចសហការរវាង</a:t>
            </a:r>
            <a:r>
              <a:rPr lang="km-KH" sz="2100" dirty="0">
                <a:solidFill>
                  <a:srgbClr val="FF0000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នាយកដ្ឋានកិច្ចការរដ្ឋបាលក្រុង ស្រុក ឃុំ សង្កាត់ និង អង្គការតម្លាភាពកម្ពុជា </a:t>
            </a:r>
          </a:p>
          <a:p>
            <a:pPr algn="ctr"/>
            <a:endParaRPr lang="km-KH" sz="2000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pPr algn="ctr"/>
            <a:r>
              <a:rPr lang="km-KH" sz="2000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ក្រោមការគាំទ្រពី </a:t>
            </a:r>
            <a:r>
              <a:rPr lang="en-US" sz="2000" dirty="0">
                <a:solidFill>
                  <a:srgbClr val="FF0000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SIDA/EU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286E9B-BC33-4EBD-9A1A-CC66DCCB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05B0297-8BD5-4B26-B91F-FF46826C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73287"/>
            <a:ext cx="6246283" cy="468471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33EE0AC7-73B3-4F70-B0E6-729AE874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6282" y="2173287"/>
            <a:ext cx="6246382" cy="4684787"/>
          </a:xfrm>
        </p:spPr>
      </p:pic>
    </p:spTree>
    <p:extLst>
      <p:ext uri="{BB962C8B-B14F-4D97-AF65-F5344CB8AC3E}">
        <p14:creationId xmlns:p14="http://schemas.microsoft.com/office/powerpoint/2010/main" val="73259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908424-2ED9-40E5-8A80-039FA5AB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/>
            </a:r>
            <a:br>
              <a:rPr lang="en-US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B128A82-A05B-4507-A5B4-118392C9E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8021" y="2535237"/>
            <a:ext cx="9906000" cy="1374776"/>
          </a:xfrm>
        </p:spPr>
        <p:txBody>
          <a:bodyPr>
            <a:noAutofit/>
          </a:bodyPr>
          <a:lstStyle/>
          <a:p>
            <a:pPr algn="ctr"/>
            <a:r>
              <a:rPr lang="km-KH" sz="3200" dirty="0">
                <a:solidFill>
                  <a:schemeClr val="bg1"/>
                </a:solidFill>
                <a:latin typeface="Khmer OS Bokor" panose="02000500000000020004" pitchFamily="2" charset="0"/>
                <a:cs typeface="Khmer OS Bokor" panose="02000500000000020004" pitchFamily="2" charset="0"/>
              </a:rPr>
              <a:t>អរគុណចំពោះការយកចិត្តទុកដាក់</a:t>
            </a:r>
          </a:p>
          <a:p>
            <a:pPr algn="ctr"/>
            <a:endParaRPr lang="km-KH" sz="3200" dirty="0">
              <a:solidFill>
                <a:schemeClr val="bg1"/>
              </a:solidFill>
              <a:latin typeface="Khmer OS Bokor" panose="02000500000000020004" pitchFamily="2" charset="0"/>
              <a:cs typeface="Khmer OS Bokor" panose="02000500000000020004" pitchFamily="2" charset="0"/>
            </a:endParaRPr>
          </a:p>
          <a:p>
            <a:pPr algn="ctr"/>
            <a:r>
              <a:rPr lang="km-KH" sz="3200" dirty="0">
                <a:solidFill>
                  <a:schemeClr val="bg1"/>
                </a:solidFill>
                <a:latin typeface="Khmer OS Bokor" panose="02000500000000020004" pitchFamily="2" charset="0"/>
                <a:cs typeface="Khmer OS Bokor" panose="02000500000000020004" pitchFamily="2" charset="0"/>
              </a:rPr>
              <a:t>សំណួរ និងចម្លើយ....!!!!!</a:t>
            </a:r>
            <a:endParaRPr lang="en-US" sz="3200" dirty="0">
              <a:solidFill>
                <a:schemeClr val="bg1"/>
              </a:solidFill>
              <a:latin typeface="Khmer OS Bokor" panose="02000500000000020004" pitchFamily="2" charset="0"/>
              <a:cs typeface="Khmer OS Bokor" panose="0200050000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286E9B-BC33-4EBD-9A1A-CC66DCCB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DFF5C050-B2BE-44E7-B7C2-4D501B5493ED}"/>
              </a:ext>
            </a:extLst>
          </p:cNvPr>
          <p:cNvSpPr txBox="1">
            <a:spLocks/>
          </p:cNvSpPr>
          <p:nvPr/>
        </p:nvSpPr>
        <p:spPr>
          <a:xfrm>
            <a:off x="1141413" y="269800"/>
            <a:ext cx="9905998" cy="1903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3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xmlns="" id="{C87F6810-D50D-4C9B-B90B-0E5842F3CCC7}"/>
              </a:ext>
            </a:extLst>
          </p:cNvPr>
          <p:cNvSpPr/>
          <p:nvPr/>
        </p:nvSpPr>
        <p:spPr>
          <a:xfrm>
            <a:off x="3983602" y="1623421"/>
            <a:ext cx="2388151" cy="2166425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b="1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ពីព្រោះជាថវិកាដែលយើងបានបង់ពន្ធជូនរដ្ឋ</a:t>
            </a:r>
            <a:endParaRPr lang="en-US" b="1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xmlns="" id="{15D41052-6AEC-4C1F-AB65-5E9AA5800D40}"/>
              </a:ext>
            </a:extLst>
          </p:cNvPr>
          <p:cNvSpPr/>
          <p:nvPr/>
        </p:nvSpPr>
        <p:spPr>
          <a:xfrm>
            <a:off x="7716829" y="-14788"/>
            <a:ext cx="2388151" cy="2166425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ដើម្បីប្រើប្រាស់ឲ្យឆ្លើយតបនឹងតម្រូវការរបស់យើង</a:t>
            </a: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xmlns="" id="{8ACBC10E-395B-4AD4-98AD-F4C005EB5AB1}"/>
              </a:ext>
            </a:extLst>
          </p:cNvPr>
          <p:cNvSpPr/>
          <p:nvPr/>
        </p:nvSpPr>
        <p:spPr>
          <a:xfrm>
            <a:off x="5487591" y="28733"/>
            <a:ext cx="2388151" cy="2166425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ដើម្បីប្រើប្រាស់ឲ្យបានត្រឹមត្រូវ</a:t>
            </a: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xmlns="" id="{3D72A92F-DF26-405B-BCAF-9712D769EA83}"/>
              </a:ext>
            </a:extLst>
          </p:cNvPr>
          <p:cNvSpPr/>
          <p:nvPr/>
        </p:nvSpPr>
        <p:spPr>
          <a:xfrm>
            <a:off x="9130798" y="1343506"/>
            <a:ext cx="2388151" cy="2166425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ដើម្បីអភិវឌ្ឍន៍សហគមន៍ និងលើកកម្ពស់ជីវភាពរបស់យើង</a:t>
            </a: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9810498-EE93-409E-B3ED-13403D4DF029}"/>
              </a:ext>
            </a:extLst>
          </p:cNvPr>
          <p:cNvSpPr txBox="1"/>
          <p:nvPr/>
        </p:nvSpPr>
        <p:spPr>
          <a:xfrm>
            <a:off x="4932624" y="6272179"/>
            <a:ext cx="268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" tooltip="http://2bejammed.org/2011/12/12/verlanglijstje-van-marcelke-durfteantwoorden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3" tooltip="https://creativecommons.org/licenses/by-sa/3.0/"/>
              </a:rPr>
              <a:t>CC BY-SA</a:t>
            </a:r>
            <a:endParaRPr lang="en-US" sz="9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C7F63BE7-A643-4321-9BCB-D44E15BA5DDD}"/>
              </a:ext>
            </a:extLst>
          </p:cNvPr>
          <p:cNvSpPr/>
          <p:nvPr/>
        </p:nvSpPr>
        <p:spPr>
          <a:xfrm>
            <a:off x="128798" y="358086"/>
            <a:ext cx="4561793" cy="64854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3000" b="1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ហេតុអ្វីបានយើង</a:t>
            </a:r>
          </a:p>
          <a:p>
            <a:pPr algn="ctr"/>
            <a:endParaRPr lang="km-KH" sz="3000" b="1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pPr algn="ctr"/>
            <a:r>
              <a:rPr lang="km-KH" sz="3000" b="1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ចាំបាច់ត្រូវចូលរួម</a:t>
            </a:r>
          </a:p>
          <a:p>
            <a:pPr algn="ctr"/>
            <a:endParaRPr lang="km-KH" sz="3000" b="1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pPr algn="ctr"/>
            <a:r>
              <a:rPr lang="km-KH" sz="3000" b="1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ក្នុងការរៀបចំ និង</a:t>
            </a:r>
          </a:p>
          <a:p>
            <a:pPr algn="ctr"/>
            <a:endParaRPr lang="km-KH" sz="3000" b="1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pPr algn="ctr"/>
            <a:r>
              <a:rPr lang="km-KH" sz="3000" b="1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ប្រើប្រាស់ថវិកាឃុំ </a:t>
            </a:r>
          </a:p>
          <a:p>
            <a:pPr algn="ctr"/>
            <a:endParaRPr lang="km-KH" sz="3000" b="1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pPr algn="ctr"/>
            <a:r>
              <a:rPr lang="km-KH" sz="3000" b="1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សង្កាត់?</a:t>
            </a:r>
            <a:endParaRPr lang="en-US" sz="3000" b="1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pPr algn="ctr"/>
            <a:endParaRPr lang="en-US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858142A-D59C-48C2-B830-4ADBFCC5B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6096000" y="1632015"/>
            <a:ext cx="4098834" cy="51235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2CF2237-4FAC-48A0-A03A-146CBA3C4A0E}"/>
              </a:ext>
            </a:extLst>
          </p:cNvPr>
          <p:cNvSpPr txBox="1"/>
          <p:nvPr/>
        </p:nvSpPr>
        <p:spPr>
          <a:xfrm>
            <a:off x="5177678" y="5980955"/>
            <a:ext cx="4098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isabelamd.wordpress.com/2012/04/14/esclarecimento-de-duvidas-teste-intermedio-de-filosofia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xmlns="" id="{791743B3-2A5E-496C-9409-3E0DD117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7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1B6E7F-F2FE-449A-94E4-4A8EED8F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មាតិកា</a:t>
            </a:r>
            <a:endParaRPr lang="en-US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34E4AC-739D-4EB8-8FD0-9622074C8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តើឃុំ សង្កាត់ទទួលបានចំណូលមកពីណាខ្លះ?</a:t>
            </a:r>
          </a:p>
          <a:p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តើថវិកាឃុំ សង្កាត់ត្រូវចំណាយលើអ្វីខ្លះ?</a:t>
            </a:r>
          </a:p>
          <a:p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តើយើងអាចទទួលបានព័ត៌មានថវិកាដោយវិធីណា?</a:t>
            </a:r>
            <a:endParaRPr lang="en-US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  <a:p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តើយើងអាចចូលរួមក្នុងដំណាក់កាលខាងក្រោមដោយវិធីណា?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ដំណាក់កាលរៀបចំផែនការឃុំ សង្កាត់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ដំណាក់កាលលទ្ធកម្ម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ការអនុវត្ត​ និងតាមដានគម្រោងឃុំ សង្កាត់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744EA6-1C84-4250-AE2D-8BF4180C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4280105-CB62-40C7-A410-A092BA1C8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4205"/>
            <a:ext cx="9905998" cy="1478570"/>
          </a:xfrm>
        </p:spPr>
        <p:txBody>
          <a:bodyPr/>
          <a:lstStyle/>
          <a:p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តើឃុំ សង្កាត់ទទួលបានចំណូលមកពីណាខ្លះ?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C21C2E1F-2100-43ED-8169-669FDDB8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567" y="1304051"/>
            <a:ext cx="7528865" cy="543519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11E1BB1-0B06-415A-9CAE-D0A32F86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7A1E1C-5727-4901-AE59-10885C3A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1243"/>
            <a:ext cx="9905998" cy="1478570"/>
          </a:xfrm>
        </p:spPr>
        <p:txBody>
          <a:bodyPr/>
          <a:lstStyle/>
          <a:p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តើថវិកាឃុំ សង្កាត់ត្រូវចំណាយលើអ្វីខ្លះ?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6FE403A-A703-4844-B825-BDFF15A6A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446" y="1359787"/>
            <a:ext cx="9169107" cy="534346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3F1047-3239-48F9-A0C8-71EBE412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2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1B6E7F-F2FE-449A-94E4-4A8EED8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884" y="1714500"/>
            <a:ext cx="4272117" cy="2950698"/>
          </a:xfrm>
        </p:spPr>
        <p:txBody>
          <a:bodyPr>
            <a:normAutofit/>
          </a:bodyPr>
          <a:lstStyle/>
          <a:p>
            <a:pPr algn="ctr"/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តើយើងអាចទទួល</a:t>
            </a:r>
            <a:b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/>
            </a:r>
            <a:b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បានព័ត៌មានថវិកា</a:t>
            </a:r>
            <a:b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/>
            </a:r>
            <a:b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ដោយវិធីណា?</a:t>
            </a:r>
            <a:endParaRPr lang="en-US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19830CCA-D9FD-404F-A2E9-5151EE215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919884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5478E0D-4FCF-41E9-BEE7-4FFBDC00EA83}"/>
              </a:ext>
            </a:extLst>
          </p:cNvPr>
          <p:cNvSpPr/>
          <p:nvPr/>
        </p:nvSpPr>
        <p:spPr>
          <a:xfrm>
            <a:off x="120085" y="2302413"/>
            <a:ext cx="2124221" cy="492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ចូលរួមប្រជុំក្រុមប្រឹក្សា</a:t>
            </a: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5EFFFE2-C47E-4FD6-A49C-4E3006F446C7}"/>
              </a:ext>
            </a:extLst>
          </p:cNvPr>
          <p:cNvSpPr/>
          <p:nvPr/>
        </p:nvSpPr>
        <p:spPr>
          <a:xfrm>
            <a:off x="5364990" y="2302413"/>
            <a:ext cx="2124221" cy="492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ចូលរួមប្រជុំភូមិ</a:t>
            </a: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9F8CE92-E83A-4C7D-B931-187FF3FAF46F}"/>
              </a:ext>
            </a:extLst>
          </p:cNvPr>
          <p:cNvSpPr/>
          <p:nvPr/>
        </p:nvSpPr>
        <p:spPr>
          <a:xfrm>
            <a:off x="5387813" y="3826412"/>
            <a:ext cx="2256143" cy="71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អានក្តារព័ត៌មានឃុំ សង្កាត់</a:t>
            </a: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E43B52A-280A-4A32-B215-C8091CACCC56}"/>
              </a:ext>
            </a:extLst>
          </p:cNvPr>
          <p:cNvSpPr/>
          <p:nvPr/>
        </p:nvSpPr>
        <p:spPr>
          <a:xfrm>
            <a:off x="4195022" y="6478173"/>
            <a:ext cx="3443730" cy="492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ចូលរួមវេទិកាសាធារណៈនានា</a:t>
            </a: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ED6D4A0-9E88-407C-B3CF-C75E992F6182}"/>
              </a:ext>
            </a:extLst>
          </p:cNvPr>
          <p:cNvSpPr/>
          <p:nvPr/>
        </p:nvSpPr>
        <p:spPr>
          <a:xfrm>
            <a:off x="239656" y="6421902"/>
            <a:ext cx="3443730" cy="492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dirty="0"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ស្នើសុំព័ត៌មានថវិកាពីឃុំ សង្កាត់</a:t>
            </a:r>
            <a:endParaRPr lang="en-US" dirty="0"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D1E92F35-884D-43C2-9365-7F09FCBF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50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631D8FD0-6A91-4BA1-9BC3-E0F5C792AF05}"/>
              </a:ext>
            </a:extLst>
          </p:cNvPr>
          <p:cNvSpPr/>
          <p:nvPr/>
        </p:nvSpPr>
        <p:spPr>
          <a:xfrm>
            <a:off x="5139396" y="1041009"/>
            <a:ext cx="6916616" cy="4614203"/>
          </a:xfrm>
          <a:prstGeom prst="wedgeRoundRectCallou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4000" b="1" dirty="0">
                <a:solidFill>
                  <a:schemeClr val="tx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តើយើងអាចចូលរួមរៀបចំ និង</a:t>
            </a:r>
          </a:p>
          <a:p>
            <a:pPr algn="ctr"/>
            <a:r>
              <a:rPr lang="km-KH" sz="4000" b="1" dirty="0">
                <a:solidFill>
                  <a:schemeClr val="tx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តាមដានការប្រើប្រាស់ថវិកាឃុំ សង្កាត់ដោយវិធី</a:t>
            </a:r>
          </a:p>
          <a:p>
            <a:pPr algn="ctr"/>
            <a:r>
              <a:rPr lang="km-KH" sz="4000" b="1" dirty="0">
                <a:solidFill>
                  <a:schemeClr val="tx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ណាខ្លះ?</a:t>
            </a:r>
            <a:endParaRPr lang="en-US" sz="4000" b="1" dirty="0">
              <a:solidFill>
                <a:schemeClr val="tx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E3CE82-3378-4E86-88EC-10048522B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-471488" y="457200"/>
            <a:ext cx="64293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F0AF9C6-8D34-4702-A980-58120C1345F6}"/>
              </a:ext>
            </a:extLst>
          </p:cNvPr>
          <p:cNvSpPr txBox="1"/>
          <p:nvPr/>
        </p:nvSpPr>
        <p:spPr>
          <a:xfrm>
            <a:off x="-471488" y="7315200"/>
            <a:ext cx="6429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rofslusos.blogspot.com/2013/08/para-quando-publicitacao-das-listas-d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8598CE8-2E79-4707-832C-FD943488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26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908424-2ED9-40E5-8A80-039FA5AB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3601"/>
            <a:ext cx="9905998" cy="1903487"/>
          </a:xfrm>
        </p:spPr>
        <p:txBody>
          <a:bodyPr>
            <a:normAutofit/>
          </a:bodyPr>
          <a:lstStyle/>
          <a:p>
            <a:pPr algn="ctr"/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ចូលរួមកិច្ចប្រជុំថ្នាក់ភូមិ</a:t>
            </a:r>
            <a:b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/>
            </a:r>
            <a:b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ផ្តល់ព័ត៌មានអំពីតម្រូវការការរបស់ភូមិ</a:t>
            </a:r>
            <a:endParaRPr lang="en-US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F51D81B-5F93-4273-8F5E-3DE8A97A3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4187" y="1983545"/>
            <a:ext cx="6791138" cy="46808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65897E-C931-4A2B-98CB-2D407C0C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138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908424-2ED9-40E5-8A80-039FA5AB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3601"/>
            <a:ext cx="9905998" cy="1903487"/>
          </a:xfrm>
        </p:spPr>
        <p:txBody>
          <a:bodyPr>
            <a:normAutofit/>
          </a:bodyPr>
          <a:lstStyle/>
          <a:p>
            <a:pPr algn="ctr"/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ចូលរួមផ្តល់យោបល់ក្នុងកិច្ចប្រជុំក្រុមប្រឹក្សា</a:t>
            </a:r>
            <a:b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/>
            </a:r>
            <a:b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</a:br>
            <a:r>
              <a:rPr lang="km-KH" dirty="0">
                <a:solidFill>
                  <a:schemeClr val="bg1"/>
                </a:solidFill>
                <a:latin typeface="Khmer OS Metal Chrieng" panose="02000500000000020004" pitchFamily="2" charset="0"/>
                <a:cs typeface="Khmer OS Metal Chrieng" panose="02000500000000020004" pitchFamily="2" charset="0"/>
              </a:rPr>
              <a:t>ឃុំ សង្កាត់ប្រចាំខែ</a:t>
            </a:r>
            <a:endParaRPr lang="en-US" dirty="0">
              <a:solidFill>
                <a:schemeClr val="bg1"/>
              </a:solidFill>
              <a:latin typeface="Khmer OS Metal Chrieng" panose="02000500000000020004" pitchFamily="2" charset="0"/>
              <a:cs typeface="Khmer OS Metal Chrieng" panose="02000500000000020004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55C357E9-ABA7-447C-97D1-015FBDB83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502" y="2097088"/>
            <a:ext cx="6400995" cy="464881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13A4CE1-F43E-4E0D-B86B-FD42F90E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09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188</TotalTime>
  <Words>465</Words>
  <Application>Microsoft Office PowerPoint</Application>
  <PresentationFormat>Widescreen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Khmer OS Bokor</vt:lpstr>
      <vt:lpstr>Khmer OS Metal Chrieng</vt:lpstr>
      <vt:lpstr>Khmer OS Muol</vt:lpstr>
      <vt:lpstr>Trebuchet MS</vt:lpstr>
      <vt:lpstr>Tw Cen MT</vt:lpstr>
      <vt:lpstr>Wingdings</vt:lpstr>
      <vt:lpstr>Circuit</vt:lpstr>
      <vt:lpstr>                 បទបង្ហាញអំពី   ការចូលរួមរបស់ប្រជាពលរដ្ឋក្នុងការដំណើរការ  រៀបចំ និងប្រើប្រាស់ថវិកាឃុំ សង្កាត់</vt:lpstr>
      <vt:lpstr>PowerPoint Presentation</vt:lpstr>
      <vt:lpstr>មាតិកា</vt:lpstr>
      <vt:lpstr>តើឃុំ សង្កាត់ទទួលបានចំណូលមកពីណាខ្លះ?</vt:lpstr>
      <vt:lpstr>តើថវិកាឃុំ សង្កាត់ត្រូវចំណាយលើអ្វីខ្លះ?</vt:lpstr>
      <vt:lpstr>តើយើងអាចទទួល  បានព័ត៌មានថវិកា  ដោយវិធីណា?</vt:lpstr>
      <vt:lpstr>PowerPoint Presentation</vt:lpstr>
      <vt:lpstr>ចូលរួមកិច្ចប្រជុំថ្នាក់ភូមិ  ផ្តល់ព័ត៌មានអំពីតម្រូវការការរបស់ភូមិ</vt:lpstr>
      <vt:lpstr>ចូលរួមផ្តល់យោបល់ក្នុងកិច្ចប្រជុំក្រុមប្រឹក្សា  ឃុំ សង្កាត់ប្រចាំខែ</vt:lpstr>
      <vt:lpstr>ចូលរួមផ្តល់យោបល់ក្នុងវេទិកាសាធារណៈនានា  របស់ឃុំ សង្កាត់</vt:lpstr>
      <vt:lpstr>ចូលរួមផ្តល់ព័ត៌មានក្នុងពេលសិក្សាគម្រោងឃុំ សង្កាត់</vt:lpstr>
      <vt:lpstr>ចូលអង្កេតដំណើរការដេញថ្លៃគម្រោងឃុំ សង្កាត់</vt:lpstr>
      <vt:lpstr>ចូលរួមបើកការដ្ឋានគម្រោងឃុំ សង្កាត់ </vt:lpstr>
      <vt:lpstr>ចូលរួមតាមដានការអនុវត្តគម្រោងឃុំ សង្កាត់ </vt:lpstr>
      <vt:lpstr>រាយការណ៍អំពីការអនុវត្តរបស់អ្នកទទួលការ  ទៅក្រុមប្រឹក្សា ក្នុងករណីមិនប្រក្រតី</vt:lpstr>
      <vt:lpstr> 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បងបង្ហាញអំពី  ការចូលរួមរបស់ប្រជាពលរដ្ឋក្នុងការដំណើរការ  រៀបចំ និងប្រើប្រាស់ថវិកាថ្នាក់ក្រោមជាតិ</dc:title>
  <dc:creator>Som Chanthida</dc:creator>
  <cp:lastModifiedBy>Neang Sovatha</cp:lastModifiedBy>
  <cp:revision>20</cp:revision>
  <dcterms:created xsi:type="dcterms:W3CDTF">2018-10-19T03:22:12Z</dcterms:created>
  <dcterms:modified xsi:type="dcterms:W3CDTF">2018-10-22T02:41:43Z</dcterms:modified>
</cp:coreProperties>
</file>